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Lst>
  <p:sldSz cx="18288000" cy="10287000"/>
  <p:notesSz cx="6858000" cy="9144000"/>
  <p:embeddedFontLst>
    <p:embeddedFont>
      <p:font typeface="Archive" charset="1" panose="02000506040000020004"/>
      <p:regular r:id="rId7"/>
    </p:embeddedFont>
    <p:embeddedFont>
      <p:font typeface="Arimo Bold" charset="1" panose="020B0704020202020204"/>
      <p:regular r:id="rId8"/>
    </p:embeddedFont>
    <p:embeddedFont>
      <p:font typeface="Arimo" charset="1" panose="020B0604020202020204"/>
      <p:regular r:id="rId9"/>
    </p:embeddedFont>
    <p:embeddedFont>
      <p:font typeface="Poppins Bold" charset="1" panose="00000800000000000000"/>
      <p:regular r:id="rId10"/>
    </p:embeddedFont>
    <p:embeddedFont>
      <p:font typeface="Yummy" charset="1" panose="0000050000000000000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arthoven.nl/event-details/friday-collage-lab-2026-04-03-14-00" TargetMode="External" Type="http://schemas.openxmlformats.org/officeDocument/2006/relationships/hyperlink"/><Relationship Id="rId11" Target="../media/image9.png" Type="http://schemas.openxmlformats.org/officeDocument/2006/relationships/image"/><Relationship Id="rId12" Target="../media/image10.svg" Type="http://schemas.openxmlformats.org/officeDocument/2006/relationships/image"/><Relationship Id="rId13" Target="../media/image11.png" Type="http://schemas.openxmlformats.org/officeDocument/2006/relationships/image"/><Relationship Id="rId14" Target="../media/image12.svg" Type="http://schemas.openxmlformats.org/officeDocument/2006/relationships/image"/><Relationship Id="rId15" Target="../media/image13.png" Type="http://schemas.openxmlformats.org/officeDocument/2006/relationships/image"/><Relationship Id="rId16" Target="../media/image14.svg" Type="http://schemas.openxmlformats.org/officeDocument/2006/relationships/image"/><Relationship Id="rId17" Target="../media/image15.png" Type="http://schemas.openxmlformats.org/officeDocument/2006/relationships/image"/><Relationship Id="rId18" Target="../media/image16.svg" Type="http://schemas.openxmlformats.org/officeDocument/2006/relationships/image"/><Relationship Id="rId19" Target="../media/image17.png" Type="http://schemas.openxmlformats.org/officeDocument/2006/relationships/image"/><Relationship Id="rId2" Target="../media/image1.png" Type="http://schemas.openxmlformats.org/officeDocument/2006/relationships/image"/><Relationship Id="rId20" Target="../media/image18.svg" Type="http://schemas.openxmlformats.org/officeDocument/2006/relationships/image"/><Relationship Id="rId21" Target="../media/image19.png" Type="http://schemas.openxmlformats.org/officeDocument/2006/relationships/image"/><Relationship Id="rId22" Target="../media/image20.svg" Type="http://schemas.openxmlformats.org/officeDocument/2006/relationships/image"/><Relationship Id="rId23" Target="../media/image21.png" Type="http://schemas.openxmlformats.org/officeDocument/2006/relationships/image"/><Relationship Id="rId24" Target="../media/image22.svg" Type="http://schemas.openxmlformats.org/officeDocument/2006/relationships/image"/><Relationship Id="rId25" Target="https://www.arthoven.nl/event-details/sketch-wednesday-2026-04-01-10-00" TargetMode="External" Type="http://schemas.openxmlformats.org/officeDocument/2006/relationships/hyperlink"/><Relationship Id="rId26" Target="https://www.arthoven.nl/event-details/friday-collage-lab-2026-04-03-14-00" TargetMode="External" Type="http://schemas.openxmlformats.org/officeDocument/2006/relationships/hyperlink"/><Relationship Id="rId27" Target="http://arthoven.nl" TargetMode="External" Type="http://schemas.openxmlformats.org/officeDocument/2006/relationships/hyperlink"/><Relationship Id="rId28" Target="https://www.canva.com/design/DAG4FyoxVDg/yNYvgvHqEItxg02-E1VKhA/edit" TargetMode="External" Type="http://schemas.openxmlformats.org/officeDocument/2006/relationships/hyperlink"/><Relationship Id="rId29" Target="https://www.arthoven.nl/event-details/sketch-wednesday-2026-04-01-10-00" TargetMode="External" Type="http://schemas.openxmlformats.org/officeDocument/2006/relationships/hyperlink"/><Relationship Id="rId3" Target="../media/image2.svg" Type="http://schemas.openxmlformats.org/officeDocument/2006/relationships/image"/><Relationship Id="rId30" Target="https://www.arthoven.nl/event-details/botanical-watercolor-course-wild-flowers" TargetMode="External" Type="http://schemas.openxmlformats.org/officeDocument/2006/relationships/hyperlink"/><Relationship Id="rId31" Target="https://www.arthoven.nl/event-details/botanical-watercolor-course-wild-flowers-2" TargetMode="External" Type="http://schemas.openxmlformats.org/officeDocument/2006/relationships/hyperlink"/><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0EEE2"/>
        </a:solidFill>
      </p:bgPr>
    </p:bg>
    <p:spTree>
      <p:nvGrpSpPr>
        <p:cNvPr id="1" name=""/>
        <p:cNvGrpSpPr/>
        <p:nvPr/>
      </p:nvGrpSpPr>
      <p:grpSpPr>
        <a:xfrm>
          <a:off x="0" y="0"/>
          <a:ext cx="0" cy="0"/>
          <a:chOff x="0" y="0"/>
          <a:chExt cx="0" cy="0"/>
        </a:xfrm>
      </p:grpSpPr>
      <p:sp>
        <p:nvSpPr>
          <p:cNvPr name="Freeform 2" id="2"/>
          <p:cNvSpPr/>
          <p:nvPr/>
        </p:nvSpPr>
        <p:spPr>
          <a:xfrm flipH="false" flipV="false" rot="-3533261">
            <a:off x="419305" y="-2658946"/>
            <a:ext cx="6799462" cy="6876826"/>
          </a:xfrm>
          <a:custGeom>
            <a:avLst/>
            <a:gdLst/>
            <a:ahLst/>
            <a:cxnLst/>
            <a:rect r="r" b="b" t="t" l="l"/>
            <a:pathLst>
              <a:path h="6876826" w="6799462">
                <a:moveTo>
                  <a:pt x="0" y="0"/>
                </a:moveTo>
                <a:lnTo>
                  <a:pt x="6799462" y="0"/>
                </a:lnTo>
                <a:lnTo>
                  <a:pt x="6799462" y="6876827"/>
                </a:lnTo>
                <a:lnTo>
                  <a:pt x="0" y="6876827"/>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9132032">
            <a:off x="-1827673" y="-1040100"/>
            <a:ext cx="5220945" cy="4137599"/>
          </a:xfrm>
          <a:custGeom>
            <a:avLst/>
            <a:gdLst/>
            <a:ahLst/>
            <a:cxnLst/>
            <a:rect r="r" b="b" t="t" l="l"/>
            <a:pathLst>
              <a:path h="4137599" w="5220945">
                <a:moveTo>
                  <a:pt x="0" y="0"/>
                </a:moveTo>
                <a:lnTo>
                  <a:pt x="5220945" y="0"/>
                </a:lnTo>
                <a:lnTo>
                  <a:pt x="5220945" y="4137600"/>
                </a:lnTo>
                <a:lnTo>
                  <a:pt x="0" y="41376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16781" y="492383"/>
            <a:ext cx="1357326" cy="1427597"/>
          </a:xfrm>
          <a:custGeom>
            <a:avLst/>
            <a:gdLst/>
            <a:ahLst/>
            <a:cxnLst/>
            <a:rect r="r" b="b" t="t" l="l"/>
            <a:pathLst>
              <a:path h="1427597" w="1357326">
                <a:moveTo>
                  <a:pt x="0" y="0"/>
                </a:moveTo>
                <a:lnTo>
                  <a:pt x="1357326" y="0"/>
                </a:lnTo>
                <a:lnTo>
                  <a:pt x="1357326" y="1427596"/>
                </a:lnTo>
                <a:lnTo>
                  <a:pt x="0" y="1427596"/>
                </a:lnTo>
                <a:lnTo>
                  <a:pt x="0" y="0"/>
                </a:lnTo>
                <a:close/>
              </a:path>
            </a:pathLst>
          </a:custGeom>
          <a:blipFill>
            <a:blip r:embed="rId6">
              <a:alphaModFix amt="69000"/>
            </a:blip>
            <a:stretch>
              <a:fillRect l="0" t="0" r="0" b="0"/>
            </a:stretch>
          </a:blipFill>
        </p:spPr>
      </p:sp>
      <p:sp>
        <p:nvSpPr>
          <p:cNvPr name="TextBox 5" id="5"/>
          <p:cNvSpPr txBox="true"/>
          <p:nvPr/>
        </p:nvSpPr>
        <p:spPr>
          <a:xfrm rot="0">
            <a:off x="8681999" y="3495775"/>
            <a:ext cx="8185" cy="182452"/>
          </a:xfrm>
          <a:prstGeom prst="rect">
            <a:avLst/>
          </a:prstGeom>
        </p:spPr>
        <p:txBody>
          <a:bodyPr anchor="t" rtlCol="false" tIns="0" lIns="0" bIns="0" rIns="0">
            <a:spAutoFit/>
          </a:bodyPr>
          <a:lstStyle/>
          <a:p>
            <a:pPr algn="ctr">
              <a:lnSpc>
                <a:spcPts val="1443"/>
              </a:lnSpc>
              <a:spcBef>
                <a:spcPct val="0"/>
              </a:spcBef>
            </a:pPr>
          </a:p>
        </p:txBody>
      </p:sp>
      <p:sp>
        <p:nvSpPr>
          <p:cNvPr name="Freeform 6" id="6"/>
          <p:cNvSpPr/>
          <p:nvPr/>
        </p:nvSpPr>
        <p:spPr>
          <a:xfrm flipH="false" flipV="false" rot="-3533261">
            <a:off x="11478948" y="-2384610"/>
            <a:ext cx="4715567" cy="4769221"/>
          </a:xfrm>
          <a:custGeom>
            <a:avLst/>
            <a:gdLst/>
            <a:ahLst/>
            <a:cxnLst/>
            <a:rect r="r" b="b" t="t" l="l"/>
            <a:pathLst>
              <a:path h="4769221" w="4715567">
                <a:moveTo>
                  <a:pt x="0" y="0"/>
                </a:moveTo>
                <a:lnTo>
                  <a:pt x="4715566" y="0"/>
                </a:lnTo>
                <a:lnTo>
                  <a:pt x="4715566" y="4769220"/>
                </a:lnTo>
                <a:lnTo>
                  <a:pt x="0" y="4769220"/>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3978411">
            <a:off x="15003710" y="7063693"/>
            <a:ext cx="5079384" cy="4139182"/>
          </a:xfrm>
          <a:custGeom>
            <a:avLst/>
            <a:gdLst/>
            <a:ahLst/>
            <a:cxnLst/>
            <a:rect r="r" b="b" t="t" l="l"/>
            <a:pathLst>
              <a:path h="4139182" w="5079384">
                <a:moveTo>
                  <a:pt x="0" y="0"/>
                </a:moveTo>
                <a:lnTo>
                  <a:pt x="5079383" y="0"/>
                </a:lnTo>
                <a:lnTo>
                  <a:pt x="5079383" y="4139182"/>
                </a:lnTo>
                <a:lnTo>
                  <a:pt x="0" y="4139182"/>
                </a:lnTo>
                <a:lnTo>
                  <a:pt x="0" y="0"/>
                </a:lnTo>
                <a:close/>
              </a:path>
            </a:pathLst>
          </a:custGeom>
          <a:blipFill>
            <a:blip r:embed="rId7">
              <a:alphaModFix amt="43999"/>
              <a:extLst>
                <a:ext uri="{96DAC541-7B7A-43D3-8B79-37D633B846F1}">
                  <asvg:svgBlip xmlns:asvg="http://schemas.microsoft.com/office/drawing/2016/SVG/main" r:embed="rId8"/>
                </a:ext>
              </a:extLst>
            </a:blip>
            <a:stretch>
              <a:fillRect l="0" t="0" r="0" b="0"/>
            </a:stretch>
          </a:blipFill>
        </p:spPr>
      </p:sp>
      <p:pic>
        <p:nvPicPr>
          <p:cNvPr name="Picture 8" id="8"/>
          <p:cNvPicPr>
            <a:picLocks noChangeAspect="true"/>
          </p:cNvPicPr>
          <p:nvPr/>
        </p:nvPicPr>
        <p:blipFill>
          <a:blip r:embed="rId9"/>
          <a:stretch>
            <a:fillRect/>
          </a:stretch>
        </p:blipFill>
        <p:spPr>
          <a:xfrm rot="0">
            <a:off x="16199381" y="342840"/>
            <a:ext cx="1794511" cy="1794511"/>
          </a:xfrm>
          <a:prstGeom prst="rect">
            <a:avLst/>
          </a:prstGeom>
        </p:spPr>
      </p:pic>
      <p:grpSp>
        <p:nvGrpSpPr>
          <p:cNvPr name="Group 9" id="9"/>
          <p:cNvGrpSpPr/>
          <p:nvPr/>
        </p:nvGrpSpPr>
        <p:grpSpPr>
          <a:xfrm rot="0">
            <a:off x="7633538" y="2513056"/>
            <a:ext cx="10654462" cy="2073273"/>
            <a:chOff x="0" y="0"/>
            <a:chExt cx="3265441" cy="635432"/>
          </a:xfrm>
        </p:grpSpPr>
        <p:sp>
          <p:nvSpPr>
            <p:cNvPr name="Freeform 10" id="10"/>
            <p:cNvSpPr/>
            <p:nvPr/>
          </p:nvSpPr>
          <p:spPr>
            <a:xfrm flipH="false" flipV="false" rot="0">
              <a:off x="0" y="0"/>
              <a:ext cx="3265441" cy="635432"/>
            </a:xfrm>
            <a:custGeom>
              <a:avLst/>
              <a:gdLst/>
              <a:ahLst/>
              <a:cxnLst/>
              <a:rect r="r" b="b" t="t" l="l"/>
              <a:pathLst>
                <a:path h="635432" w="3265441">
                  <a:moveTo>
                    <a:pt x="3265441" y="0"/>
                  </a:moveTo>
                  <a:lnTo>
                    <a:pt x="3265441" y="635432"/>
                  </a:lnTo>
                  <a:lnTo>
                    <a:pt x="0" y="635432"/>
                  </a:lnTo>
                  <a:lnTo>
                    <a:pt x="0" y="0"/>
                  </a:lnTo>
                  <a:close/>
                </a:path>
              </a:pathLst>
            </a:custGeom>
            <a:solidFill>
              <a:srgbClr val="4A6F46"/>
            </a:solidFill>
          </p:spPr>
        </p:sp>
        <p:sp>
          <p:nvSpPr>
            <p:cNvPr name="TextBox 11" id="11"/>
            <p:cNvSpPr txBox="true"/>
            <p:nvPr/>
          </p:nvSpPr>
          <p:spPr>
            <a:xfrm>
              <a:off x="0" y="-47625"/>
              <a:ext cx="3265441" cy="683057"/>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13985468" y="2836919"/>
            <a:ext cx="3557933" cy="1596563"/>
            <a:chOff x="0" y="0"/>
            <a:chExt cx="964060" cy="432606"/>
          </a:xfrm>
        </p:grpSpPr>
        <p:sp>
          <p:nvSpPr>
            <p:cNvPr name="Freeform 13" id="13">
              <a:hlinkClick r:id="rId10" tooltip="https://www.arthoven.nl/event-details/friday-collage-lab-2026-04-03-14-00"/>
            </p:cNvPr>
            <p:cNvSpPr/>
            <p:nvPr/>
          </p:nvSpPr>
          <p:spPr>
            <a:xfrm flipH="false" flipV="false" rot="0">
              <a:off x="0" y="0"/>
              <a:ext cx="964060" cy="432606"/>
            </a:xfrm>
            <a:custGeom>
              <a:avLst/>
              <a:gdLst/>
              <a:ahLst/>
              <a:cxnLst/>
              <a:rect r="r" b="b" t="t" l="l"/>
              <a:pathLst>
                <a:path h="432606" w="964060">
                  <a:moveTo>
                    <a:pt x="0" y="0"/>
                  </a:moveTo>
                  <a:lnTo>
                    <a:pt x="964060" y="0"/>
                  </a:lnTo>
                  <a:lnTo>
                    <a:pt x="964060" y="432606"/>
                  </a:lnTo>
                  <a:lnTo>
                    <a:pt x="0" y="432606"/>
                  </a:lnTo>
                  <a:close/>
                </a:path>
              </a:pathLst>
            </a:custGeom>
            <a:ln w="38100" cap="sq">
              <a:solidFill>
                <a:srgbClr val="4A6F46"/>
              </a:solidFill>
              <a:prstDash val="solid"/>
              <a:miter/>
            </a:ln>
          </p:spPr>
        </p:sp>
        <p:sp>
          <p:nvSpPr>
            <p:cNvPr name="TextBox 14" id="14"/>
            <p:cNvSpPr txBox="true"/>
            <p:nvPr/>
          </p:nvSpPr>
          <p:spPr>
            <a:xfrm>
              <a:off x="0" y="-47625"/>
              <a:ext cx="964060" cy="480231"/>
            </a:xfrm>
            <a:prstGeom prst="rect">
              <a:avLst/>
            </a:prstGeom>
          </p:spPr>
          <p:txBody>
            <a:bodyPr anchor="ctr" rtlCol="false" tIns="49378" lIns="49378" bIns="49378" rIns="49378"/>
            <a:lstStyle/>
            <a:p>
              <a:pPr algn="ctr">
                <a:lnSpc>
                  <a:spcPts val="2660"/>
                </a:lnSpc>
              </a:pPr>
            </a:p>
          </p:txBody>
        </p:sp>
      </p:grpSp>
      <p:grpSp>
        <p:nvGrpSpPr>
          <p:cNvPr name="Group 15" id="15"/>
          <p:cNvGrpSpPr/>
          <p:nvPr/>
        </p:nvGrpSpPr>
        <p:grpSpPr>
          <a:xfrm rot="0">
            <a:off x="13985468" y="2836919"/>
            <a:ext cx="3507517" cy="1579281"/>
            <a:chOff x="0" y="0"/>
            <a:chExt cx="4676689" cy="2105708"/>
          </a:xfrm>
        </p:grpSpPr>
        <p:sp>
          <p:nvSpPr>
            <p:cNvPr name="Freeform 16" id="16"/>
            <p:cNvSpPr/>
            <p:nvPr/>
          </p:nvSpPr>
          <p:spPr>
            <a:xfrm flipH="false" flipV="false" rot="0">
              <a:off x="3524926" y="414773"/>
              <a:ext cx="720023" cy="1067420"/>
            </a:xfrm>
            <a:custGeom>
              <a:avLst/>
              <a:gdLst/>
              <a:ahLst/>
              <a:cxnLst/>
              <a:rect r="r" b="b" t="t" l="l"/>
              <a:pathLst>
                <a:path h="1067420" w="720023">
                  <a:moveTo>
                    <a:pt x="0" y="0"/>
                  </a:moveTo>
                  <a:lnTo>
                    <a:pt x="720024" y="0"/>
                  </a:lnTo>
                  <a:lnTo>
                    <a:pt x="720024" y="1067420"/>
                  </a:lnTo>
                  <a:lnTo>
                    <a:pt x="0" y="106742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2999921" y="534505"/>
              <a:ext cx="682054" cy="1027752"/>
            </a:xfrm>
            <a:custGeom>
              <a:avLst/>
              <a:gdLst/>
              <a:ahLst/>
              <a:cxnLst/>
              <a:rect r="r" b="b" t="t" l="l"/>
              <a:pathLst>
                <a:path h="1027752" w="682054">
                  <a:moveTo>
                    <a:pt x="0" y="0"/>
                  </a:moveTo>
                  <a:lnTo>
                    <a:pt x="682054" y="0"/>
                  </a:lnTo>
                  <a:lnTo>
                    <a:pt x="682054" y="1027752"/>
                  </a:lnTo>
                  <a:lnTo>
                    <a:pt x="0" y="102775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1752905" y="414773"/>
              <a:ext cx="649268" cy="970373"/>
            </a:xfrm>
            <a:custGeom>
              <a:avLst/>
              <a:gdLst/>
              <a:ahLst/>
              <a:cxnLst/>
              <a:rect r="r" b="b" t="t" l="l"/>
              <a:pathLst>
                <a:path h="970373" w="649268">
                  <a:moveTo>
                    <a:pt x="0" y="0"/>
                  </a:moveTo>
                  <a:lnTo>
                    <a:pt x="649268" y="0"/>
                  </a:lnTo>
                  <a:lnTo>
                    <a:pt x="649268" y="970373"/>
                  </a:lnTo>
                  <a:lnTo>
                    <a:pt x="0" y="97037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2278311" y="414773"/>
              <a:ext cx="819930" cy="1147485"/>
            </a:xfrm>
            <a:custGeom>
              <a:avLst/>
              <a:gdLst/>
              <a:ahLst/>
              <a:cxnLst/>
              <a:rect r="r" b="b" t="t" l="l"/>
              <a:pathLst>
                <a:path h="1147485" w="819930">
                  <a:moveTo>
                    <a:pt x="0" y="0"/>
                  </a:moveTo>
                  <a:lnTo>
                    <a:pt x="819930" y="0"/>
                  </a:lnTo>
                  <a:lnTo>
                    <a:pt x="819930" y="1147484"/>
                  </a:lnTo>
                  <a:lnTo>
                    <a:pt x="0" y="114748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0" id="20"/>
            <p:cNvSpPr/>
            <p:nvPr/>
          </p:nvSpPr>
          <p:spPr>
            <a:xfrm flipH="false" flipV="false" rot="0">
              <a:off x="632442" y="380079"/>
              <a:ext cx="784537" cy="1182179"/>
            </a:xfrm>
            <a:custGeom>
              <a:avLst/>
              <a:gdLst/>
              <a:ahLst/>
              <a:cxnLst/>
              <a:rect r="r" b="b" t="t" l="l"/>
              <a:pathLst>
                <a:path h="1182179" w="784537">
                  <a:moveTo>
                    <a:pt x="0" y="0"/>
                  </a:moveTo>
                  <a:lnTo>
                    <a:pt x="784537" y="0"/>
                  </a:lnTo>
                  <a:lnTo>
                    <a:pt x="784537" y="1182178"/>
                  </a:lnTo>
                  <a:lnTo>
                    <a:pt x="0" y="118217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1" id="21"/>
            <p:cNvSpPr/>
            <p:nvPr/>
          </p:nvSpPr>
          <p:spPr>
            <a:xfrm flipH="false" flipV="false" rot="0">
              <a:off x="1288047" y="534505"/>
              <a:ext cx="687660" cy="1027752"/>
            </a:xfrm>
            <a:custGeom>
              <a:avLst/>
              <a:gdLst/>
              <a:ahLst/>
              <a:cxnLst/>
              <a:rect r="r" b="b" t="t" l="l"/>
              <a:pathLst>
                <a:path h="1027752" w="687660">
                  <a:moveTo>
                    <a:pt x="0" y="0"/>
                  </a:moveTo>
                  <a:lnTo>
                    <a:pt x="687659" y="0"/>
                  </a:lnTo>
                  <a:lnTo>
                    <a:pt x="687659" y="1027752"/>
                  </a:lnTo>
                  <a:lnTo>
                    <a:pt x="0" y="1027752"/>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2" id="22"/>
            <p:cNvSpPr/>
            <p:nvPr/>
          </p:nvSpPr>
          <p:spPr>
            <a:xfrm flipH="false" flipV="false" rot="0">
              <a:off x="90610" y="557743"/>
              <a:ext cx="688549" cy="1004514"/>
            </a:xfrm>
            <a:custGeom>
              <a:avLst/>
              <a:gdLst/>
              <a:ahLst/>
              <a:cxnLst/>
              <a:rect r="r" b="b" t="t" l="l"/>
              <a:pathLst>
                <a:path h="1004514" w="688549">
                  <a:moveTo>
                    <a:pt x="0" y="0"/>
                  </a:moveTo>
                  <a:lnTo>
                    <a:pt x="688548" y="0"/>
                  </a:lnTo>
                  <a:lnTo>
                    <a:pt x="688548" y="1004514"/>
                  </a:lnTo>
                  <a:lnTo>
                    <a:pt x="0" y="1004514"/>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TextBox 23" id="23"/>
            <p:cNvSpPr txBox="true"/>
            <p:nvPr/>
          </p:nvSpPr>
          <p:spPr>
            <a:xfrm rot="0">
              <a:off x="0" y="-28575"/>
              <a:ext cx="2178523" cy="677984"/>
            </a:xfrm>
            <a:prstGeom prst="rect">
              <a:avLst/>
            </a:prstGeom>
          </p:spPr>
          <p:txBody>
            <a:bodyPr anchor="t" rtlCol="false" tIns="0" lIns="0" bIns="0" rIns="0">
              <a:spAutoFit/>
            </a:bodyPr>
            <a:lstStyle/>
            <a:p>
              <a:pPr algn="ctr" marL="0" indent="0" lvl="0">
                <a:lnSpc>
                  <a:spcPts val="4187"/>
                </a:lnSpc>
                <a:spcBef>
                  <a:spcPct val="0"/>
                </a:spcBef>
              </a:pPr>
              <a:r>
                <a:rPr lang="en-US" sz="3220" spc="83" strike="noStrike" u="none">
                  <a:solidFill>
                    <a:srgbClr val="F6EDE1"/>
                  </a:solidFill>
                  <a:latin typeface="Archive"/>
                  <a:ea typeface="Archive"/>
                  <a:cs typeface="Archive"/>
                  <a:sym typeface="Archive"/>
                </a:rPr>
                <a:t>friday</a:t>
              </a:r>
            </a:p>
          </p:txBody>
        </p:sp>
        <p:sp>
          <p:nvSpPr>
            <p:cNvPr name="TextBox 24" id="24"/>
            <p:cNvSpPr txBox="true"/>
            <p:nvPr/>
          </p:nvSpPr>
          <p:spPr>
            <a:xfrm rot="0">
              <a:off x="2735122" y="1002850"/>
              <a:ext cx="1941567" cy="1102857"/>
            </a:xfrm>
            <a:prstGeom prst="rect">
              <a:avLst/>
            </a:prstGeom>
          </p:spPr>
          <p:txBody>
            <a:bodyPr anchor="t" rtlCol="false" tIns="0" lIns="0" bIns="0" rIns="0">
              <a:spAutoFit/>
            </a:bodyPr>
            <a:lstStyle/>
            <a:p>
              <a:pPr algn="ctr">
                <a:lnSpc>
                  <a:spcPts val="6705"/>
                </a:lnSpc>
                <a:spcBef>
                  <a:spcPct val="0"/>
                </a:spcBef>
              </a:pPr>
              <a:r>
                <a:rPr lang="en-US" sz="5158" spc="134">
                  <a:solidFill>
                    <a:srgbClr val="F6EDE1"/>
                  </a:solidFill>
                  <a:latin typeface="Archive"/>
                  <a:ea typeface="Archive"/>
                  <a:cs typeface="Archive"/>
                  <a:sym typeface="Archive"/>
                </a:rPr>
                <a:t>Lab</a:t>
              </a:r>
            </a:p>
          </p:txBody>
        </p:sp>
      </p:grpSp>
      <p:sp>
        <p:nvSpPr>
          <p:cNvPr name="TextBox 25" id="25"/>
          <p:cNvSpPr txBox="true"/>
          <p:nvPr/>
        </p:nvSpPr>
        <p:spPr>
          <a:xfrm rot="0">
            <a:off x="3187318" y="425708"/>
            <a:ext cx="12853127" cy="1562101"/>
          </a:xfrm>
          <a:prstGeom prst="rect">
            <a:avLst/>
          </a:prstGeom>
        </p:spPr>
        <p:txBody>
          <a:bodyPr anchor="t" rtlCol="false" tIns="0" lIns="0" bIns="0" rIns="0">
            <a:spAutoFit/>
          </a:bodyPr>
          <a:lstStyle/>
          <a:p>
            <a:pPr algn="just">
              <a:lnSpc>
                <a:spcPts val="4199"/>
              </a:lnSpc>
              <a:spcBef>
                <a:spcPct val="0"/>
              </a:spcBef>
            </a:pPr>
            <a:r>
              <a:rPr lang="en-US" b="true" sz="2999">
                <a:solidFill>
                  <a:srgbClr val="000000"/>
                </a:solidFill>
                <a:latin typeface="Arimo Bold"/>
                <a:ea typeface="Arimo Bold"/>
                <a:cs typeface="Arimo Bold"/>
                <a:sym typeface="Arimo Bold"/>
              </a:rPr>
              <a:t>Arthoven</a:t>
            </a:r>
            <a:r>
              <a:rPr lang="en-US" sz="2999">
                <a:solidFill>
                  <a:srgbClr val="000000"/>
                </a:solidFill>
                <a:latin typeface="Arimo"/>
                <a:ea typeface="Arimo"/>
                <a:cs typeface="Arimo"/>
                <a:sym typeface="Arimo"/>
              </a:rPr>
              <a:t> is a new cozy art studio located in</a:t>
            </a:r>
            <a:r>
              <a:rPr lang="en-US" b="true" sz="2999">
                <a:solidFill>
                  <a:srgbClr val="000000"/>
                </a:solidFill>
                <a:latin typeface="Arimo Bold"/>
                <a:ea typeface="Arimo Bold"/>
                <a:cs typeface="Arimo Bold"/>
                <a:sym typeface="Arimo Bold"/>
              </a:rPr>
              <a:t> Woensel XL</a:t>
            </a:r>
            <a:r>
              <a:rPr lang="en-US" sz="2999">
                <a:solidFill>
                  <a:srgbClr val="000000"/>
                </a:solidFill>
                <a:latin typeface="Arimo"/>
                <a:ea typeface="Arimo"/>
                <a:cs typeface="Arimo"/>
                <a:sym typeface="Arimo"/>
              </a:rPr>
              <a:t> shopping center in Eindhoven. We organize art workshops for both</a:t>
            </a:r>
            <a:r>
              <a:rPr lang="en-US" sz="2999">
                <a:solidFill>
                  <a:srgbClr val="000000"/>
                </a:solidFill>
                <a:latin typeface="Arimo"/>
                <a:ea typeface="Arimo"/>
                <a:cs typeface="Arimo"/>
                <a:sym typeface="Arimo"/>
              </a:rPr>
              <a:t> children and adults in different languages, bringing people together through art.</a:t>
            </a:r>
          </a:p>
        </p:txBody>
      </p:sp>
      <p:sp>
        <p:nvSpPr>
          <p:cNvPr name="TextBox 26" id="26"/>
          <p:cNvSpPr txBox="true"/>
          <p:nvPr/>
        </p:nvSpPr>
        <p:spPr>
          <a:xfrm rot="0">
            <a:off x="516781" y="2577274"/>
            <a:ext cx="6764332" cy="1903096"/>
          </a:xfrm>
          <a:prstGeom prst="rect">
            <a:avLst/>
          </a:prstGeom>
        </p:spPr>
        <p:txBody>
          <a:bodyPr anchor="t" rtlCol="false" tIns="0" lIns="0" bIns="0" rIns="0">
            <a:spAutoFit/>
          </a:bodyPr>
          <a:lstStyle/>
          <a:p>
            <a:pPr algn="just">
              <a:lnSpc>
                <a:spcPts val="3779"/>
              </a:lnSpc>
              <a:spcBef>
                <a:spcPct val="0"/>
              </a:spcBef>
            </a:pPr>
            <a:r>
              <a:rPr lang="en-US" sz="2699">
                <a:solidFill>
                  <a:srgbClr val="000000"/>
                </a:solidFill>
                <a:latin typeface="Arimo"/>
                <a:ea typeface="Arimo"/>
                <a:cs typeface="Arimo"/>
                <a:sym typeface="Arimo"/>
              </a:rPr>
              <a:t>We invite everyone to join our regular activities such as:</a:t>
            </a:r>
          </a:p>
          <a:p>
            <a:pPr algn="l" marL="582925" indent="-291463" lvl="1">
              <a:lnSpc>
                <a:spcPts val="3779"/>
              </a:lnSpc>
              <a:buFont typeface="Arial"/>
              <a:buChar char="•"/>
            </a:pPr>
            <a:r>
              <a:rPr lang="en-US" b="true" sz="2699" u="sng">
                <a:solidFill>
                  <a:srgbClr val="000000"/>
                </a:solidFill>
                <a:latin typeface="Arimo Bold"/>
                <a:ea typeface="Arimo Bold"/>
                <a:cs typeface="Arimo Bold"/>
                <a:sym typeface="Arimo Bold"/>
                <a:hlinkClick r:id="rId25" tooltip="https://www.arthoven.nl/event-details/sketch-wednesday-2026-04-01-10-00"/>
              </a:rPr>
              <a:t>Sketch Wednesday</a:t>
            </a:r>
          </a:p>
          <a:p>
            <a:pPr algn="l" marL="582925" indent="-291463" lvl="1">
              <a:lnSpc>
                <a:spcPts val="3779"/>
              </a:lnSpc>
              <a:buFont typeface="Arial"/>
              <a:buChar char="•"/>
            </a:pPr>
            <a:r>
              <a:rPr lang="en-US" b="true" sz="2699" u="sng">
                <a:solidFill>
                  <a:srgbClr val="000000"/>
                </a:solidFill>
                <a:latin typeface="Arimo Bold"/>
                <a:ea typeface="Arimo Bold"/>
                <a:cs typeface="Arimo Bold"/>
                <a:sym typeface="Arimo Bold"/>
                <a:hlinkClick r:id="rId26" tooltip="https://www.arthoven.nl/event-details/friday-collage-lab-2026-04-03-14-00"/>
              </a:rPr>
              <a:t>Collage Friday Lab</a:t>
            </a:r>
          </a:p>
        </p:txBody>
      </p:sp>
      <p:grpSp>
        <p:nvGrpSpPr>
          <p:cNvPr name="Group 27" id="27"/>
          <p:cNvGrpSpPr/>
          <p:nvPr/>
        </p:nvGrpSpPr>
        <p:grpSpPr>
          <a:xfrm rot="0">
            <a:off x="0" y="7058896"/>
            <a:ext cx="7633538" cy="3236041"/>
            <a:chOff x="0" y="0"/>
            <a:chExt cx="2339571" cy="991806"/>
          </a:xfrm>
        </p:grpSpPr>
        <p:sp>
          <p:nvSpPr>
            <p:cNvPr name="Freeform 28" id="28"/>
            <p:cNvSpPr/>
            <p:nvPr/>
          </p:nvSpPr>
          <p:spPr>
            <a:xfrm flipH="false" flipV="false" rot="0">
              <a:off x="0" y="0"/>
              <a:ext cx="2339571" cy="991806"/>
            </a:xfrm>
            <a:custGeom>
              <a:avLst/>
              <a:gdLst/>
              <a:ahLst/>
              <a:cxnLst/>
              <a:rect r="r" b="b" t="t" l="l"/>
              <a:pathLst>
                <a:path h="991806" w="2339571">
                  <a:moveTo>
                    <a:pt x="2339571" y="0"/>
                  </a:moveTo>
                  <a:lnTo>
                    <a:pt x="2339571" y="991806"/>
                  </a:lnTo>
                  <a:lnTo>
                    <a:pt x="0" y="991806"/>
                  </a:lnTo>
                  <a:lnTo>
                    <a:pt x="0" y="0"/>
                  </a:lnTo>
                  <a:close/>
                </a:path>
              </a:pathLst>
            </a:custGeom>
            <a:solidFill>
              <a:srgbClr val="4A6F46"/>
            </a:solidFill>
          </p:spPr>
        </p:sp>
        <p:sp>
          <p:nvSpPr>
            <p:cNvPr name="TextBox 29" id="29"/>
            <p:cNvSpPr txBox="true"/>
            <p:nvPr/>
          </p:nvSpPr>
          <p:spPr>
            <a:xfrm>
              <a:off x="0" y="-47625"/>
              <a:ext cx="2339571" cy="1039431"/>
            </a:xfrm>
            <a:prstGeom prst="rect">
              <a:avLst/>
            </a:prstGeom>
          </p:spPr>
          <p:txBody>
            <a:bodyPr anchor="ctr" rtlCol="false" tIns="50800" lIns="50800" bIns="50800" rIns="50800"/>
            <a:lstStyle/>
            <a:p>
              <a:pPr algn="ctr">
                <a:lnSpc>
                  <a:spcPts val="2659"/>
                </a:lnSpc>
              </a:pPr>
            </a:p>
          </p:txBody>
        </p:sp>
      </p:grpSp>
      <p:sp>
        <p:nvSpPr>
          <p:cNvPr name="Freeform 30" id="30"/>
          <p:cNvSpPr/>
          <p:nvPr/>
        </p:nvSpPr>
        <p:spPr>
          <a:xfrm flipH="false" flipV="false" rot="663077">
            <a:off x="-1423993" y="7804310"/>
            <a:ext cx="4905386" cy="3997392"/>
          </a:xfrm>
          <a:custGeom>
            <a:avLst/>
            <a:gdLst/>
            <a:ahLst/>
            <a:cxnLst/>
            <a:rect r="r" b="b" t="t" l="l"/>
            <a:pathLst>
              <a:path h="3997392" w="4905386">
                <a:moveTo>
                  <a:pt x="0" y="0"/>
                </a:moveTo>
                <a:lnTo>
                  <a:pt x="4905386" y="0"/>
                </a:lnTo>
                <a:lnTo>
                  <a:pt x="4905386" y="3997392"/>
                </a:lnTo>
                <a:lnTo>
                  <a:pt x="0" y="3997392"/>
                </a:lnTo>
                <a:lnTo>
                  <a:pt x="0" y="0"/>
                </a:lnTo>
                <a:close/>
              </a:path>
            </a:pathLst>
          </a:custGeom>
          <a:blipFill>
            <a:blip r:embed="rId7">
              <a:alphaModFix amt="6999"/>
              <a:extLst>
                <a:ext uri="{96DAC541-7B7A-43D3-8B79-37D633B846F1}">
                  <asvg:svgBlip xmlns:asvg="http://schemas.microsoft.com/office/drawing/2016/SVG/main" r:embed="rId8"/>
                </a:ext>
              </a:extLst>
            </a:blip>
            <a:stretch>
              <a:fillRect l="0" t="0" r="0" b="0"/>
            </a:stretch>
          </a:blipFill>
        </p:spPr>
      </p:sp>
      <p:sp>
        <p:nvSpPr>
          <p:cNvPr name="TextBox 31" id="31"/>
          <p:cNvSpPr txBox="true"/>
          <p:nvPr/>
        </p:nvSpPr>
        <p:spPr>
          <a:xfrm rot="0">
            <a:off x="516781" y="7287496"/>
            <a:ext cx="6764332" cy="2379346"/>
          </a:xfrm>
          <a:prstGeom prst="rect">
            <a:avLst/>
          </a:prstGeom>
        </p:spPr>
        <p:txBody>
          <a:bodyPr anchor="t" rtlCol="false" tIns="0" lIns="0" bIns="0" rIns="0">
            <a:spAutoFit/>
          </a:bodyPr>
          <a:lstStyle/>
          <a:p>
            <a:pPr algn="just">
              <a:lnSpc>
                <a:spcPts val="3779"/>
              </a:lnSpc>
              <a:spcBef>
                <a:spcPct val="0"/>
              </a:spcBef>
            </a:pPr>
            <a:r>
              <a:rPr lang="en-US" sz="2699">
                <a:solidFill>
                  <a:srgbClr val="FFFFFF"/>
                </a:solidFill>
                <a:latin typeface="Arimo"/>
                <a:ea typeface="Arimo"/>
                <a:cs typeface="Arimo"/>
                <a:sym typeface="Arimo"/>
              </a:rPr>
              <a:t>In addition, we offer many workshops in different art techniques. You can find the full program on </a:t>
            </a:r>
            <a:r>
              <a:rPr lang="en-US" sz="2699" u="sng">
                <a:solidFill>
                  <a:srgbClr val="FFFFFF"/>
                </a:solidFill>
                <a:latin typeface="Arimo"/>
                <a:ea typeface="Arimo"/>
                <a:cs typeface="Arimo"/>
                <a:sym typeface="Arimo"/>
                <a:hlinkClick r:id="rId27" tooltip="http://arthoven.nl"/>
              </a:rPr>
              <a:t>ARTHOVEN.NL</a:t>
            </a:r>
            <a:r>
              <a:rPr lang="en-US" sz="2699">
                <a:solidFill>
                  <a:srgbClr val="FFFFFF"/>
                </a:solidFill>
                <a:latin typeface="Arimo"/>
                <a:ea typeface="Arimo"/>
                <a:cs typeface="Arimo"/>
                <a:sym typeface="Arimo"/>
              </a:rPr>
              <a:t> — and we warmly invite you to come and experiment creatively with us.</a:t>
            </a:r>
          </a:p>
        </p:txBody>
      </p:sp>
      <p:sp>
        <p:nvSpPr>
          <p:cNvPr name="TextBox 32" id="32"/>
          <p:cNvSpPr txBox="true"/>
          <p:nvPr/>
        </p:nvSpPr>
        <p:spPr>
          <a:xfrm rot="0">
            <a:off x="516781" y="5933581"/>
            <a:ext cx="5145731" cy="750572"/>
          </a:xfrm>
          <a:prstGeom prst="rect">
            <a:avLst/>
          </a:prstGeom>
        </p:spPr>
        <p:txBody>
          <a:bodyPr anchor="t" rtlCol="false" tIns="0" lIns="0" bIns="0" rIns="0">
            <a:spAutoFit/>
          </a:bodyPr>
          <a:lstStyle/>
          <a:p>
            <a:pPr algn="l" marL="0" indent="0" lvl="0">
              <a:lnSpc>
                <a:spcPts val="5879"/>
              </a:lnSpc>
            </a:pPr>
            <a:r>
              <a:rPr lang="en-US" b="true" sz="4199" u="sng">
                <a:solidFill>
                  <a:srgbClr val="4A6F46"/>
                </a:solidFill>
                <a:latin typeface="Poppins Bold"/>
                <a:ea typeface="Poppins Bold"/>
                <a:cs typeface="Poppins Bold"/>
                <a:sym typeface="Poppins Bold"/>
                <a:hlinkClick r:id="rId28" tooltip="https://www.canva.com/design/DAG4FyoxVDg/yNYvgvHqEItxg02-E1VKhA/edit"/>
              </a:rPr>
              <a:t>ARTHOVEN.NL</a:t>
            </a:r>
          </a:p>
        </p:txBody>
      </p:sp>
      <p:sp>
        <p:nvSpPr>
          <p:cNvPr name="TextBox 33" id="33"/>
          <p:cNvSpPr txBox="true"/>
          <p:nvPr/>
        </p:nvSpPr>
        <p:spPr>
          <a:xfrm rot="0">
            <a:off x="8113291" y="3154054"/>
            <a:ext cx="4626114" cy="1035868"/>
          </a:xfrm>
          <a:prstGeom prst="rect">
            <a:avLst/>
          </a:prstGeom>
        </p:spPr>
        <p:txBody>
          <a:bodyPr anchor="t" rtlCol="false" tIns="0" lIns="0" bIns="0" rIns="0">
            <a:spAutoFit/>
          </a:bodyPr>
          <a:lstStyle/>
          <a:p>
            <a:pPr algn="ctr">
              <a:lnSpc>
                <a:spcPts val="7255"/>
              </a:lnSpc>
            </a:pPr>
            <a:r>
              <a:rPr lang="en-US" sz="8741">
                <a:solidFill>
                  <a:srgbClr val="FFFFFF"/>
                </a:solidFill>
                <a:latin typeface="Yummy"/>
                <a:ea typeface="Yummy"/>
                <a:cs typeface="Yummy"/>
                <a:sym typeface="Yummy"/>
                <a:hlinkClick r:id="rId29" tooltip="https://www.arthoven.nl/event-details/sketch-wednesday-2026-04-01-10-00"/>
              </a:rPr>
              <a:t>Sketch  Wednesday</a:t>
            </a:r>
          </a:p>
        </p:txBody>
      </p:sp>
      <p:sp>
        <p:nvSpPr>
          <p:cNvPr name="TextBox 34" id="34"/>
          <p:cNvSpPr txBox="true"/>
          <p:nvPr/>
        </p:nvSpPr>
        <p:spPr>
          <a:xfrm rot="0">
            <a:off x="13095879" y="2867943"/>
            <a:ext cx="586973" cy="1201574"/>
          </a:xfrm>
          <a:prstGeom prst="rect">
            <a:avLst/>
          </a:prstGeom>
        </p:spPr>
        <p:txBody>
          <a:bodyPr anchor="t" rtlCol="false" tIns="0" lIns="0" bIns="0" rIns="0">
            <a:spAutoFit/>
          </a:bodyPr>
          <a:lstStyle/>
          <a:p>
            <a:pPr algn="ctr">
              <a:lnSpc>
                <a:spcPts val="9699"/>
              </a:lnSpc>
              <a:spcBef>
                <a:spcPct val="0"/>
              </a:spcBef>
            </a:pPr>
            <a:r>
              <a:rPr lang="en-US" sz="6928">
                <a:solidFill>
                  <a:srgbClr val="000000"/>
                </a:solidFill>
                <a:latin typeface="Arimo"/>
                <a:ea typeface="Arimo"/>
                <a:cs typeface="Arimo"/>
                <a:sym typeface="Arimo"/>
              </a:rPr>
              <a:t>&amp;</a:t>
            </a:r>
          </a:p>
        </p:txBody>
      </p:sp>
      <p:sp>
        <p:nvSpPr>
          <p:cNvPr name="TextBox 35" id="35"/>
          <p:cNvSpPr txBox="true"/>
          <p:nvPr/>
        </p:nvSpPr>
        <p:spPr>
          <a:xfrm rot="0">
            <a:off x="516781" y="4847637"/>
            <a:ext cx="6764332" cy="950596"/>
          </a:xfrm>
          <a:prstGeom prst="rect">
            <a:avLst/>
          </a:prstGeom>
        </p:spPr>
        <p:txBody>
          <a:bodyPr anchor="t" rtlCol="false" tIns="0" lIns="0" bIns="0" rIns="0">
            <a:spAutoFit/>
          </a:bodyPr>
          <a:lstStyle/>
          <a:p>
            <a:pPr algn="just">
              <a:lnSpc>
                <a:spcPts val="3779"/>
              </a:lnSpc>
              <a:spcBef>
                <a:spcPct val="0"/>
              </a:spcBef>
            </a:pPr>
            <a:r>
              <a:rPr lang="en-US" sz="2699">
                <a:solidFill>
                  <a:srgbClr val="000000"/>
                </a:solidFill>
                <a:latin typeface="Arimo"/>
                <a:ea typeface="Arimo"/>
                <a:cs typeface="Arimo"/>
                <a:sym typeface="Arimo"/>
              </a:rPr>
              <a:t>We are also currently enrolling participants for our </a:t>
            </a:r>
            <a:r>
              <a:rPr lang="en-US" b="true" sz="2699">
                <a:solidFill>
                  <a:srgbClr val="000000"/>
                </a:solidFill>
                <a:latin typeface="Arimo Bold"/>
                <a:ea typeface="Arimo Bold"/>
                <a:cs typeface="Arimo Bold"/>
                <a:sym typeface="Arimo Bold"/>
              </a:rPr>
              <a:t>watercolor painting</a:t>
            </a:r>
            <a:r>
              <a:rPr lang="en-US" b="true" sz="2699">
                <a:solidFill>
                  <a:srgbClr val="000000"/>
                </a:solidFill>
                <a:latin typeface="Arimo Bold"/>
                <a:ea typeface="Arimo Bold"/>
                <a:cs typeface="Arimo Bold"/>
                <a:sym typeface="Arimo Bold"/>
              </a:rPr>
              <a:t> courses</a:t>
            </a:r>
            <a:r>
              <a:rPr lang="en-US" sz="2699">
                <a:solidFill>
                  <a:srgbClr val="000000"/>
                </a:solidFill>
                <a:latin typeface="Arimo"/>
                <a:ea typeface="Arimo"/>
                <a:cs typeface="Arimo"/>
                <a:sym typeface="Arimo"/>
              </a:rPr>
              <a:t>.</a:t>
            </a:r>
          </a:p>
        </p:txBody>
      </p:sp>
      <p:grpSp>
        <p:nvGrpSpPr>
          <p:cNvPr name="Group 36" id="36"/>
          <p:cNvGrpSpPr/>
          <p:nvPr/>
        </p:nvGrpSpPr>
        <p:grpSpPr>
          <a:xfrm rot="0">
            <a:off x="7633538" y="4785598"/>
            <a:ext cx="10654462" cy="2073273"/>
            <a:chOff x="0" y="0"/>
            <a:chExt cx="3265441" cy="635432"/>
          </a:xfrm>
        </p:grpSpPr>
        <p:sp>
          <p:nvSpPr>
            <p:cNvPr name="Freeform 37" id="37"/>
            <p:cNvSpPr/>
            <p:nvPr/>
          </p:nvSpPr>
          <p:spPr>
            <a:xfrm flipH="false" flipV="false" rot="0">
              <a:off x="0" y="0"/>
              <a:ext cx="3265441" cy="635432"/>
            </a:xfrm>
            <a:custGeom>
              <a:avLst/>
              <a:gdLst/>
              <a:ahLst/>
              <a:cxnLst/>
              <a:rect r="r" b="b" t="t" l="l"/>
              <a:pathLst>
                <a:path h="635432" w="3265441">
                  <a:moveTo>
                    <a:pt x="3265441" y="0"/>
                  </a:moveTo>
                  <a:lnTo>
                    <a:pt x="3265441" y="635432"/>
                  </a:lnTo>
                  <a:lnTo>
                    <a:pt x="0" y="635432"/>
                  </a:lnTo>
                  <a:lnTo>
                    <a:pt x="0" y="0"/>
                  </a:lnTo>
                  <a:close/>
                </a:path>
              </a:pathLst>
            </a:custGeom>
            <a:solidFill>
              <a:srgbClr val="4A6F46"/>
            </a:solidFill>
          </p:spPr>
        </p:sp>
        <p:sp>
          <p:nvSpPr>
            <p:cNvPr name="TextBox 38" id="38"/>
            <p:cNvSpPr txBox="true"/>
            <p:nvPr/>
          </p:nvSpPr>
          <p:spPr>
            <a:xfrm>
              <a:off x="0" y="-47625"/>
              <a:ext cx="3265441" cy="683057"/>
            </a:xfrm>
            <a:prstGeom prst="rect">
              <a:avLst/>
            </a:prstGeom>
          </p:spPr>
          <p:txBody>
            <a:bodyPr anchor="ctr" rtlCol="false" tIns="50800" lIns="50800" bIns="50800" rIns="50800"/>
            <a:lstStyle/>
            <a:p>
              <a:pPr algn="ctr">
                <a:lnSpc>
                  <a:spcPts val="2659"/>
                </a:lnSpc>
              </a:pPr>
            </a:p>
          </p:txBody>
        </p:sp>
      </p:grpSp>
      <p:sp>
        <p:nvSpPr>
          <p:cNvPr name="TextBox 39" id="39"/>
          <p:cNvSpPr txBox="true"/>
          <p:nvPr/>
        </p:nvSpPr>
        <p:spPr>
          <a:xfrm rot="0">
            <a:off x="8182672" y="5554046"/>
            <a:ext cx="9556195" cy="856491"/>
          </a:xfrm>
          <a:prstGeom prst="rect">
            <a:avLst/>
          </a:prstGeom>
        </p:spPr>
        <p:txBody>
          <a:bodyPr anchor="t" rtlCol="false" tIns="0" lIns="0" bIns="0" rIns="0">
            <a:spAutoFit/>
          </a:bodyPr>
          <a:lstStyle/>
          <a:p>
            <a:pPr algn="ctr">
              <a:lnSpc>
                <a:spcPts val="6043"/>
              </a:lnSpc>
            </a:pPr>
            <a:r>
              <a:rPr lang="en-US" sz="7281">
                <a:solidFill>
                  <a:srgbClr val="FFFFFF"/>
                </a:solidFill>
                <a:latin typeface="Yummy"/>
                <a:ea typeface="Yummy"/>
                <a:cs typeface="Yummy"/>
                <a:sym typeface="Yummy"/>
              </a:rPr>
              <a:t>Botanical Watercolor  on </a:t>
            </a:r>
            <a:r>
              <a:rPr lang="en-US" sz="7281" u="sng">
                <a:solidFill>
                  <a:srgbClr val="FFFFFF"/>
                </a:solidFill>
                <a:latin typeface="Yummy"/>
                <a:ea typeface="Yummy"/>
                <a:cs typeface="Yummy"/>
                <a:sym typeface="Yummy"/>
                <a:hlinkClick r:id="rId30" tooltip="https://www.arthoven.nl/event-details/botanical-watercolor-course-wild-flowers"/>
              </a:rPr>
              <a:t>Tuesdays </a:t>
            </a:r>
            <a:r>
              <a:rPr lang="en-US" sz="7281">
                <a:solidFill>
                  <a:srgbClr val="FFFFFF"/>
                </a:solidFill>
                <a:latin typeface="Yummy"/>
                <a:ea typeface="Yummy"/>
                <a:cs typeface="Yummy"/>
                <a:sym typeface="Yummy"/>
              </a:rPr>
              <a:t>or </a:t>
            </a:r>
            <a:r>
              <a:rPr lang="en-US" sz="7281" u="sng">
                <a:solidFill>
                  <a:srgbClr val="FFFFFF"/>
                </a:solidFill>
                <a:latin typeface="Yummy"/>
                <a:ea typeface="Yummy"/>
                <a:cs typeface="Yummy"/>
                <a:sym typeface="Yummy"/>
                <a:hlinkClick r:id="rId31" tooltip="https://www.arthoven.nl/event-details/botanical-watercolor-course-wild-flowers-2"/>
              </a:rPr>
              <a:t>Wednesday</a:t>
            </a:r>
            <a:r>
              <a:rPr lang="en-US" sz="7281">
                <a:solidFill>
                  <a:srgbClr val="FFFFFF"/>
                </a:solidFill>
                <a:latin typeface="Yummy"/>
                <a:ea typeface="Yummy"/>
                <a:cs typeface="Yummy"/>
                <a:sym typeface="Yummy"/>
              </a:rPr>
              <a:t>s</a:t>
            </a:r>
          </a:p>
        </p:txBody>
      </p:sp>
      <p:sp>
        <p:nvSpPr>
          <p:cNvPr name="TextBox 40" id="40"/>
          <p:cNvSpPr txBox="true"/>
          <p:nvPr/>
        </p:nvSpPr>
        <p:spPr>
          <a:xfrm rot="0">
            <a:off x="8182697" y="7287496"/>
            <a:ext cx="9661653" cy="2855595"/>
          </a:xfrm>
          <a:prstGeom prst="rect">
            <a:avLst/>
          </a:prstGeom>
        </p:spPr>
        <p:txBody>
          <a:bodyPr anchor="t" rtlCol="false" tIns="0" lIns="0" bIns="0" rIns="0">
            <a:spAutoFit/>
          </a:bodyPr>
          <a:lstStyle/>
          <a:p>
            <a:pPr algn="just">
              <a:lnSpc>
                <a:spcPts val="3779"/>
              </a:lnSpc>
              <a:spcBef>
                <a:spcPct val="0"/>
              </a:spcBef>
            </a:pPr>
            <a:r>
              <a:rPr lang="en-US" sz="2700">
                <a:solidFill>
                  <a:srgbClr val="000000"/>
                </a:solidFill>
                <a:latin typeface="Arimo"/>
                <a:ea typeface="Arimo"/>
                <a:cs typeface="Arimo"/>
                <a:sym typeface="Arimo"/>
              </a:rPr>
              <a:t>We would be very grateful for your informational support</a:t>
            </a:r>
            <a:r>
              <a:rPr lang="en-US" sz="2700">
                <a:solidFill>
                  <a:srgbClr val="000000"/>
                </a:solidFill>
                <a:latin typeface="Arimo"/>
                <a:ea typeface="Arimo"/>
                <a:cs typeface="Arimo"/>
                <a:sym typeface="Arimo"/>
              </a:rPr>
              <a:t> through the ASML Next newsletter.</a:t>
            </a:r>
          </a:p>
          <a:p>
            <a:pPr algn="just">
              <a:lnSpc>
                <a:spcPts val="3779"/>
              </a:lnSpc>
              <a:spcBef>
                <a:spcPct val="0"/>
              </a:spcBef>
            </a:pPr>
            <a:r>
              <a:rPr lang="en-US" sz="2700">
                <a:solidFill>
                  <a:srgbClr val="000000"/>
                </a:solidFill>
                <a:latin typeface="Arimo"/>
                <a:ea typeface="Arimo"/>
                <a:cs typeface="Arimo"/>
                <a:sym typeface="Arimo"/>
              </a:rPr>
              <a:t>Arthoven is also open to collaborations with creative people who would like to host their own workshops or events in our space, as well as private creative events with our workshops.</a:t>
            </a:r>
          </a:p>
          <a:p>
            <a:pPr algn="just">
              <a:lnSpc>
                <a:spcPts val="3779"/>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DAHFkKK9ATI</dc:identifier>
  <dcterms:modified xsi:type="dcterms:W3CDTF">2011-08-01T06:04:30Z</dcterms:modified>
  <cp:revision>1</cp:revision>
  <dc:title>Arthoven is a new cozy art studio located in Woensel XL shopping center in Eindhoven. We organize creative workshops for both children and adults in different languages, bringing people together through art.</dc:title>
</cp:coreProperties>
</file>